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771" r:id="rId1"/>
  </p:sldMasterIdLst>
  <p:notesMasterIdLst>
    <p:notesMasterId r:id="rId17"/>
  </p:notesMasterIdLst>
  <p:sldIdLst>
    <p:sldId id="262" r:id="rId2"/>
    <p:sldId id="261" r:id="rId3"/>
    <p:sldId id="270" r:id="rId4"/>
    <p:sldId id="277" r:id="rId5"/>
    <p:sldId id="266" r:id="rId6"/>
    <p:sldId id="268" r:id="rId7"/>
    <p:sldId id="258" r:id="rId8"/>
    <p:sldId id="271" r:id="rId9"/>
    <p:sldId id="267" r:id="rId10"/>
    <p:sldId id="273" r:id="rId11"/>
    <p:sldId id="274" r:id="rId12"/>
    <p:sldId id="276" r:id="rId13"/>
    <p:sldId id="259" r:id="rId14"/>
    <p:sldId id="272" r:id="rId15"/>
    <p:sldId id="275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76354" autoAdjust="0"/>
  </p:normalViewPr>
  <p:slideViewPr>
    <p:cSldViewPr snapToGrid="0">
      <p:cViewPr varScale="1">
        <p:scale>
          <a:sx n="89" d="100"/>
          <a:sy n="89" d="100"/>
        </p:scale>
        <p:origin x="2280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66410B-D27C-9244-8B32-D4D51FF975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A3AE1C-61BD-9449-831D-82A299B74FC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108C689-6BD5-A34A-8BDD-6C6A2FB78B8C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6625F5-8654-B446-A36E-0D335FC273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F4AB897-73F4-5E49-B22F-1BA1ACA2E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AB776-71CD-864C-BA1C-8A5B86AFEB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DF813-3F1E-304D-95D7-2FA6359FD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E2FC4C17-8B6B-B04F-9C19-A07E751140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41A74914-3BC3-A14E-9927-49CFCF0541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6C08172D-B1FF-214D-BE2F-93CB33ABF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Leave slide – (or darken) to  Run Paula’s Assistant election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1BC4850C-379F-BA4F-92AA-B3F511836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AEC56FE6-943E-B44F-898D-A5098A627848}" type="slidenum">
              <a:rPr lang="en-US" altLang="en-US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0BB9A967-E37B-9C49-9734-02C43ED563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51CDB9A5-2795-924B-9DE7-AF4B53E61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That ‘majority’ is actually based on a mathematical formula </a:t>
            </a: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EFD139D5-21FA-C24A-BB7C-431B990953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64B9AD39-1B1A-4540-B865-986739682A4F}" type="slidenum">
              <a:rPr lang="en-US" altLang="en-US">
                <a:latin typeface="Calibri" panose="020F0502020204030204" pitchFamily="34" charset="0"/>
              </a:rPr>
              <a:pPr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99967D13-A418-864E-89C7-03ACD71B54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32019E86-B6B4-3B4D-9FE8-AC2FEBC931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Anyone figure out the formula on the board already?            </a:t>
            </a:r>
          </a:p>
          <a:p>
            <a:endParaRPr lang="en-US" altLang="en-US"/>
          </a:p>
          <a:p>
            <a:r>
              <a:rPr lang="en-US" altLang="en-US"/>
              <a:t>Show </a:t>
            </a:r>
            <a:r>
              <a:rPr lang="en-US" altLang="en-US">
                <a:solidFill>
                  <a:srgbClr val="FFFF00"/>
                </a:solidFill>
              </a:rPr>
              <a:t>BEER poster</a:t>
            </a:r>
            <a:r>
              <a:rPr lang="en-US" altLang="en-US"/>
              <a:t>………..review it</a:t>
            </a: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C3A0361C-2447-6742-87C2-AE27C0C0D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4D5AD11B-A7C4-C241-9FA8-56F45BCA18C7}" type="slidenum">
              <a:rPr lang="en-US" altLang="en-US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CADCC21-383E-DB49-8707-CC1B1923A1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32A8F8C-1F33-6E4F-B239-E35AF138E7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Show BEER poster</a:t>
            </a:r>
          </a:p>
          <a:p>
            <a:endParaRPr lang="en-US" altLang="en-US"/>
          </a:p>
          <a:p>
            <a:r>
              <a:rPr lang="en-US" altLang="en-US"/>
              <a:t>Run Paula’s Assistant election</a:t>
            </a: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87D903AD-5ABC-BB43-87BD-D412DF186A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3BC2D776-37CA-7549-A189-DF526540D11F}" type="slidenum">
              <a:rPr lang="en-US" altLang="en-US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FA95EF62-02FA-C24F-AFE8-187D3A5BB3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D7EE611D-4677-6F4D-9434-B871D98F48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Underscores in fairvote address</a:t>
            </a: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848ED34-96EA-7248-A290-7D0339143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B57D78A5-4FD5-3045-8918-8C5989850EFA}" type="slidenum">
              <a:rPr lang="en-US" altLang="en-US">
                <a:latin typeface="Calibri" panose="020F0502020204030204" pitchFamily="34" charset="0"/>
              </a:rPr>
              <a:pPr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CD4EE26-B36C-D544-9ECF-01CA0951C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ED727B4D-B139-9346-8A82-B4B8B1B3D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Plurality. [2018? 3 candidates 1 seat – result about 1/3]</a:t>
            </a:r>
          </a:p>
          <a:p>
            <a:r>
              <a:rPr lang="en-US" altLang="en-US"/>
              <a:t> </a:t>
            </a:r>
          </a:p>
          <a:p>
            <a:r>
              <a:rPr lang="en-US" altLang="en-US" b="1"/>
              <a:t>Elections, Terms and Wards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>Roseburg is divided into four wards, with two Council members per ward. The Mayor, who presides at the Council meetings, is elected at large for a two-year term. Council members serve a four-year term with one Council position in each ward being up for election every two years. The Mayor and Council are non-salaried, volunteer positions, elected by citizens who live within the Roseburg City limits. 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8120F4D6-C60A-1C40-A00D-599401C71E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2EDEB37C-5CCB-534C-B362-39074FAED978}" type="slidenum">
              <a:rPr lang="en-US" altLang="en-US">
                <a:latin typeface="Calibri" panose="020F0502020204030204" pitchFamily="34" charset="0"/>
              </a:rPr>
              <a:pPr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2F816658-8CB2-9A4A-B321-E5442B3BAB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359D7283-E13E-0E4D-A7AD-1F2129B743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BLOC type </a:t>
            </a:r>
          </a:p>
          <a:p>
            <a:endParaRPr lang="en-US" altLang="en-US"/>
          </a:p>
          <a:p>
            <a:r>
              <a:rPr lang="en-US" altLang="en-US"/>
              <a:t>Jackson county an example.   It is why Democrats feel slighted at never having a county commissioner THEY have chosen – because in that county where Republicans are majority, the 51% can elect ALL the winners and the minority party gets none.</a:t>
            </a: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4C29882F-A175-894A-8CE4-82EF9B76B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24B936F7-5A21-7740-940D-14F0EFA1B066}" type="slidenum">
              <a:rPr lang="en-US" altLang="en-US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EE0ECFDE-15FF-D14B-970D-A5A1594618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31775CD7-765E-7D4D-97B8-84A06A844A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Same as before…</a:t>
            </a:r>
          </a:p>
          <a:p>
            <a:r>
              <a:rPr lang="en-US" altLang="en-US"/>
              <a:t>Only change ONE number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B1234D3E-8DD1-6945-BC3B-CDD8F3D36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58999730-6363-C34B-9F61-0C5D20E8FEAD}" type="slidenum">
              <a:rPr lang="en-US" altLang="en-US">
                <a:latin typeface="Calibri" panose="020F0502020204030204" pitchFamily="34" charset="0"/>
              </a:rPr>
              <a:pPr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61452E9F-929E-DA44-8290-E6B4A0EEB0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AF60E43D-8B9D-6242-99AF-6A6097AC7F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I have to throw this in since League is celebrating our 100 year birthday this year – couldn’t resist.</a:t>
            </a: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4593306-CA2C-4949-80DC-DF353E64C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60D025C3-717B-F545-8B05-41D74AA5EA88}" type="slidenum">
              <a:rPr lang="en-US" altLang="en-US">
                <a:latin typeface="Calibri" panose="020F0502020204030204" pitchFamily="34" charset="0"/>
              </a:rPr>
              <a:pPr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56A9DD37-4F87-EC4C-A2E0-71DF2B2F1A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B002E3D7-786E-8F4A-A1E4-6C21C2411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June 2019 Eastpoint MI – US justice Dept settles Black voting rights lawsuit for sec 2 of VRA by using RCV (at large)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Oregon Voting Rights Act – June 2019 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E8933DBA-9F68-9849-B60A-E600EDADA2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904947BF-2029-3249-98D3-F6C17749D3E3}" type="slidenum">
              <a:rPr lang="en-US" altLang="en-US">
                <a:latin typeface="Calibri" panose="020F0502020204030204" pitchFamily="34" charset="0"/>
              </a:rPr>
              <a:pPr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62A372F1-8BC2-1942-A554-D04F298BF7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374D3AF8-4BAA-F54E-BFA3-D923ACB0E1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7CC3F748-2E57-BA47-8FD3-F857055A8C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3BC4172F-C41D-0149-B0BE-0FDAE5FCA4C2}" type="slidenum">
              <a:rPr lang="en-US" altLang="en-US">
                <a:latin typeface="Calibri" panose="020F0502020204030204" pitchFamily="34" charset="0"/>
              </a:rPr>
              <a:pPr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07ADB52A-994A-814B-B227-B69409B5D4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658A252B-979F-E849-9AA4-1E18F0C14E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2BA7C26-E076-B143-8854-6ACB59364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C5DACA85-4A10-8C45-8A55-453DD7D192D6}" type="slidenum">
              <a:rPr lang="en-US" altLang="en-US">
                <a:latin typeface="Calibri" panose="020F0502020204030204" pitchFamily="34" charset="0"/>
              </a:rPr>
              <a:pPr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5C18F7-DC37-8E42-96FC-B122793D406B}"/>
              </a:ext>
            </a:extLst>
          </p:cNvPr>
          <p:cNvSpPr/>
          <p:nvPr userDrawn="1"/>
        </p:nvSpPr>
        <p:spPr>
          <a:xfrm>
            <a:off x="0" y="0"/>
            <a:ext cx="9144000" cy="5545138"/>
          </a:xfrm>
          <a:prstGeom prst="rect">
            <a:avLst/>
          </a:prstGeom>
          <a:solidFill>
            <a:srgbClr val="F8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/>
              <a:t>`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C9386D-068A-DD43-B819-177FF09E4069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8">
            <a:extLst>
              <a:ext uri="{FF2B5EF4-FFF2-40B4-BE49-F238E27FC236}">
                <a16:creationId xmlns:a16="http://schemas.microsoft.com/office/drawing/2014/main" id="{4B553419-5821-2748-B54B-EC4A883EAA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824538"/>
            <a:ext cx="232092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685800" y="2175955"/>
            <a:ext cx="7772400" cy="1548326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685800" y="3816357"/>
            <a:ext cx="6858000" cy="1028484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300"/>
              </a:spcAft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753038"/>
            <a:ext cx="5685739" cy="427038"/>
          </a:xfrm>
        </p:spPr>
        <p:txBody>
          <a:bodyPr anchor="b"/>
          <a:lstStyle>
            <a:lvl1pPr marL="0" indent="0">
              <a:buNone/>
              <a:defRPr sz="140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548062" y="1107435"/>
            <a:ext cx="4910138" cy="300184"/>
          </a:xfrm>
        </p:spPr>
        <p:txBody>
          <a:bodyPr/>
          <a:lstStyle>
            <a:lvl1pPr marL="0" indent="0" algn="r">
              <a:buNone/>
              <a:defRPr sz="14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4599889" y="5825241"/>
            <a:ext cx="3915461" cy="285398"/>
          </a:xfrm>
        </p:spPr>
        <p:txBody>
          <a:bodyPr>
            <a:noAutofit/>
          </a:bodyPr>
          <a:lstStyle>
            <a:lvl1pPr marL="0" indent="0" algn="r">
              <a:buNone/>
              <a:defRPr sz="1400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4599889" y="6110639"/>
            <a:ext cx="3915461" cy="248576"/>
          </a:xfrm>
        </p:spPr>
        <p:txBody>
          <a:bodyPr/>
          <a:lstStyle>
            <a:lvl1pPr marL="0" indent="0" algn="r">
              <a:buNone/>
              <a:defRPr sz="1000" b="1" i="0" baseline="0">
                <a:solidFill>
                  <a:schemeClr val="accent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9C3EA6C-8D7F-D743-B0F5-EABC0953854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581EA-BEEF-5943-B249-683E8C90EAEF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7F2B41E-3F85-D049-856A-D7FCDDDC86B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23F670F-EC72-2C43-B270-BE848BD464C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3604242C-C0C2-2245-82B1-2AF53CDD79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916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D40B78-F70A-C44E-B791-13EAEAB21405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>
            <a:extLst>
              <a:ext uri="{FF2B5EF4-FFF2-40B4-BE49-F238E27FC236}">
                <a16:creationId xmlns:a16="http://schemas.microsoft.com/office/drawing/2014/main" id="{D7FFF537-2119-AB44-91D7-BF43E276A2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300"/>
              </a:spcAft>
              <a:defRPr sz="2400"/>
            </a:lvl1pPr>
            <a:lvl2pPr>
              <a:lnSpc>
                <a:spcPct val="100000"/>
              </a:lnSpc>
              <a:spcAft>
                <a:spcPts val="300"/>
              </a:spcAft>
              <a:defRPr sz="2400"/>
            </a:lvl2pPr>
            <a:lvl3pPr>
              <a:lnSpc>
                <a:spcPct val="100000"/>
              </a:lnSpc>
              <a:spcAft>
                <a:spcPts val="300"/>
              </a:spcAft>
              <a:defRPr sz="2000"/>
            </a:lvl3pPr>
            <a:lvl4pPr>
              <a:lnSpc>
                <a:spcPct val="100000"/>
              </a:lnSpc>
              <a:spcAft>
                <a:spcPts val="300"/>
              </a:spcAft>
              <a:defRPr sz="1800"/>
            </a:lvl4pPr>
            <a:lvl5pPr>
              <a:lnSpc>
                <a:spcPct val="100000"/>
              </a:lnSpc>
              <a:spcAft>
                <a:spcPts val="3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708143"/>
            <a:ext cx="7886700" cy="1117482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7785AE1-C84D-0142-8C0D-5428BD9B2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6318E-6B75-5C45-BA07-2E43B9DB137E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099385-C2B1-D447-91BC-6C307B1E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4C06721-9B51-1D4A-9140-3070DA83D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DB14B0-BD7D-254C-A70B-5FED692DA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54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D71784-A189-734A-8903-63B0C2BF8658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>
            <a:extLst>
              <a:ext uri="{FF2B5EF4-FFF2-40B4-BE49-F238E27FC236}">
                <a16:creationId xmlns:a16="http://schemas.microsoft.com/office/drawing/2014/main" id="{AD689D9B-AC80-FC45-9DF8-0C9C111BA0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1920"/>
            <a:ext cx="7886700" cy="3515042"/>
          </a:xfrm>
        </p:spPr>
        <p:txBody>
          <a:bodyPr/>
          <a:lstStyle>
            <a:lvl1pPr>
              <a:lnSpc>
                <a:spcPct val="100000"/>
              </a:lnSpc>
              <a:spcAft>
                <a:spcPts val="300"/>
              </a:spcAft>
              <a:defRPr sz="2400"/>
            </a:lvl1pPr>
            <a:lvl2pPr>
              <a:lnSpc>
                <a:spcPct val="100000"/>
              </a:lnSpc>
              <a:spcAft>
                <a:spcPts val="300"/>
              </a:spcAft>
              <a:defRPr sz="2400"/>
            </a:lvl2pPr>
            <a:lvl3pPr>
              <a:lnSpc>
                <a:spcPct val="100000"/>
              </a:lnSpc>
              <a:spcAft>
                <a:spcPts val="300"/>
              </a:spcAft>
              <a:defRPr sz="2000"/>
            </a:lvl3pPr>
            <a:lvl4pPr>
              <a:lnSpc>
                <a:spcPct val="100000"/>
              </a:lnSpc>
              <a:spcAft>
                <a:spcPts val="300"/>
              </a:spcAft>
              <a:defRPr sz="1800"/>
            </a:lvl4pPr>
            <a:lvl5pPr>
              <a:lnSpc>
                <a:spcPct val="100000"/>
              </a:lnSpc>
              <a:spcAft>
                <a:spcPts val="3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708143"/>
            <a:ext cx="7886700" cy="1117482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28650" y="1825624"/>
            <a:ext cx="7886700" cy="836295"/>
          </a:xfrm>
        </p:spPr>
        <p:txBody>
          <a:bodyPr anchor="ctr"/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sz="2800" b="1" i="0" cap="none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F24C2A-11EA-184E-AFF2-26FE1C6513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14AA6-5BC5-1B4A-B102-6B6C41B784C4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8C169F0-3F69-5F42-B61B-7AB0F810B25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3F10DB-8603-9943-A063-2445068D24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DF9EC5E-6B29-D44D-8EA4-6F3B32896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15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44573-A821-894B-AA5E-4D03ACB02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B6EA2-D7E6-EC4B-9662-264151881BB4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85365-1F0F-6B48-9157-5833E9870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F4341-CED3-0C4A-9BE8-AB8E244D9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FCB7F-2E85-A74F-B8C8-0901D05360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51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F9D172-073B-1F4C-8B77-F30385DDA065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>
            <a:extLst>
              <a:ext uri="{FF2B5EF4-FFF2-40B4-BE49-F238E27FC236}">
                <a16:creationId xmlns:a16="http://schemas.microsoft.com/office/drawing/2014/main" id="{B6333C8C-8401-9049-B971-F1B80EA041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20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spcAft>
                <a:spcPts val="0"/>
              </a:spcAft>
              <a:defRPr sz="1800"/>
            </a:lvl3pPr>
            <a:lvl4pPr>
              <a:lnSpc>
                <a:spcPct val="100000"/>
              </a:lnSpc>
              <a:spcAft>
                <a:spcPts val="0"/>
              </a:spcAft>
              <a:defRPr sz="1600"/>
            </a:lvl4pPr>
            <a:lvl5pPr>
              <a:lnSpc>
                <a:spcPct val="100000"/>
              </a:lnSpc>
              <a:spcAft>
                <a:spcPts val="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708143"/>
            <a:ext cx="7886700" cy="1117482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20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spcAft>
                <a:spcPts val="0"/>
              </a:spcAft>
              <a:defRPr sz="1800"/>
            </a:lvl3pPr>
            <a:lvl4pPr>
              <a:lnSpc>
                <a:spcPct val="100000"/>
              </a:lnSpc>
              <a:spcAft>
                <a:spcPts val="0"/>
              </a:spcAft>
              <a:defRPr sz="1600"/>
            </a:lvl4pPr>
            <a:lvl5pPr>
              <a:lnSpc>
                <a:spcPct val="100000"/>
              </a:lnSpc>
              <a:spcAft>
                <a:spcPts val="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3F87DF1-7751-6B49-9BC4-24E320ADBEF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4BF50-05EA-524B-8C95-EFBAAB4F0E92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454205E-D1A6-4A4F-9E13-F995606D82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8119F93-C85E-E24A-86A8-60A5E26083C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92CC9DC-5062-D340-9600-BB98B8685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40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1C7831-6924-9A45-89AE-D405E7739C9D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>
            <a:extLst>
              <a:ext uri="{FF2B5EF4-FFF2-40B4-BE49-F238E27FC236}">
                <a16:creationId xmlns:a16="http://schemas.microsoft.com/office/drawing/2014/main" id="{4087F9BE-4DA2-CF40-8BBB-4B2D61C9E4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08143"/>
            <a:ext cx="7886700" cy="1015882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627634" y="1724025"/>
            <a:ext cx="3879850" cy="435133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Chart Placeholder 10"/>
          <p:cNvSpPr>
            <a:spLocks noGrp="1"/>
          </p:cNvSpPr>
          <p:nvPr>
            <p:ph type="chart" sz="quarter" idx="14"/>
          </p:nvPr>
        </p:nvSpPr>
        <p:spPr>
          <a:xfrm>
            <a:off x="4638294" y="1724025"/>
            <a:ext cx="3879850" cy="435133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3890B1F-29F1-054B-A1EF-21C2AB401C7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832D9-A5E4-B549-8C15-19E6466F769E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DAA83CF-66AD-B043-9B49-7E84CF6B90E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6C2223C-CEE0-CA41-BE32-D8CEE29F6F6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34508AE1-A2AA-F44C-8B92-C67CCEADA4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7AD777-9779-DE49-AF20-4EFD66BD96C8}"/>
              </a:ext>
            </a:extLst>
          </p:cNvPr>
          <p:cNvSpPr/>
          <p:nvPr userDrawn="1"/>
        </p:nvSpPr>
        <p:spPr>
          <a:xfrm>
            <a:off x="0" y="1836738"/>
            <a:ext cx="9144000" cy="5021262"/>
          </a:xfrm>
          <a:prstGeom prst="rect">
            <a:avLst/>
          </a:prstGeom>
          <a:solidFill>
            <a:srgbClr val="F8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/>
              <a:t>`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71773D-7F11-384F-B265-371E1C98341E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36739"/>
            <a:ext cx="3868340" cy="83407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40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70811"/>
            <a:ext cx="3868340" cy="3518852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36739"/>
            <a:ext cx="3887391" cy="83407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40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70811"/>
            <a:ext cx="3887391" cy="3518852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9841" y="708143"/>
            <a:ext cx="7886700" cy="1128596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CCBA1868-C145-EF45-9D1E-0DA135A9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6DEED-2BA8-134D-95E2-CF1BE4AD5E89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B16B221C-7774-CE4B-9BBD-4ED71889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3A599D44-106C-9C48-9D3D-BFD1BF959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ACF19-7AC2-B04D-9047-269CAD7BE1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45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364EC56-C05C-A84A-BEC9-6FE35AB6B11C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>
            <a:extLst>
              <a:ext uri="{FF2B5EF4-FFF2-40B4-BE49-F238E27FC236}">
                <a16:creationId xmlns:a16="http://schemas.microsoft.com/office/drawing/2014/main" id="{6183280C-2DD4-8247-89CC-36E9844DCE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708143"/>
            <a:ext cx="7886700" cy="1117482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01FA7B36-5C2F-AE4D-AF17-7CE48100A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8787-559E-FC41-8053-E2564294E724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56E6A9C-1A08-3247-B68B-465CED023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F0EBE59-7D6E-A94D-A033-F93F95ED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F1A99-427A-EE4B-9939-D4CDDAE6A8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17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imonial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639003-FD6B-9E4E-9FE7-982E715C9143}"/>
              </a:ext>
            </a:extLst>
          </p:cNvPr>
          <p:cNvSpPr/>
          <p:nvPr userDrawn="1"/>
        </p:nvSpPr>
        <p:spPr>
          <a:xfrm>
            <a:off x="628650" y="569913"/>
            <a:ext cx="7886700" cy="55753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360" y="980999"/>
            <a:ext cx="5669280" cy="1120103"/>
          </a:xfrm>
        </p:spPr>
        <p:txBody>
          <a:bodyPr lIns="0" anchor="t">
            <a:noAutofit/>
          </a:bodyPr>
          <a:lstStyle>
            <a:lvl1pPr>
              <a:defRPr sz="1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737360" y="2231416"/>
            <a:ext cx="5669280" cy="1777314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737360" y="4072739"/>
            <a:ext cx="5669280" cy="323482"/>
          </a:xfrm>
        </p:spPr>
        <p:txBody>
          <a:bodyPr anchor="ctr"/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737360" y="4399942"/>
            <a:ext cx="5669280" cy="272642"/>
          </a:xfrm>
        </p:spPr>
        <p:txBody>
          <a:bodyPr anchor="ctr"/>
          <a:lstStyle>
            <a:lvl1pPr marL="0" indent="0">
              <a:buNone/>
              <a:defRPr sz="16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7412FF35-2EE3-8247-AD91-0EF0801A323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3D3D6-3B79-E744-B05F-34CC00E94562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270F7C3-EB6A-DA4C-869B-AA0529194B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239E866-2488-964E-84AF-3679F709E6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07DAF2-434B-C44D-8EA4-DF224BA49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432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E65D6AFD-4BE2-4945-B514-25D7E3A242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18E4BCD9-1AB7-3E45-A3A0-77985A77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42F32-F8BC-FC49-86E7-11399C1432EC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D1D39BD5-A574-2B49-B139-38F54CC4F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51ED31B-C49D-8B4D-93B1-E03B1499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56874-DA44-B148-BB48-A8CD3CBC9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79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AF6752F6-0E02-A448-B946-60DA7920F4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385B3D-6BD4-DF44-86D2-8CDCE736DCAC}"/>
              </a:ext>
            </a:extLst>
          </p:cNvPr>
          <p:cNvCxnSpPr/>
          <p:nvPr userDrawn="1"/>
        </p:nvCxnSpPr>
        <p:spPr>
          <a:xfrm>
            <a:off x="776288" y="527050"/>
            <a:ext cx="7591425" cy="1588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629841" y="2300216"/>
            <a:ext cx="2949178" cy="356083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29841" y="700016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93B545F7-640A-D84F-A5FF-85530C691A1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E9EC1-E6A9-2A49-871F-F3710FAECE36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58DF402-BE99-CF4A-801B-AD326FA4830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7CCDA01-BABC-FC46-AF47-E8098B4636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8E4DF5D-1836-CE46-BDD1-E79ACB747E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656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443836-04B8-F841-9369-12CEDD046CD7}"/>
              </a:ext>
            </a:extLst>
          </p:cNvPr>
          <p:cNvSpPr/>
          <p:nvPr userDrawn="1"/>
        </p:nvSpPr>
        <p:spPr>
          <a:xfrm>
            <a:off x="0" y="0"/>
            <a:ext cx="3940175" cy="6858000"/>
          </a:xfrm>
          <a:prstGeom prst="rect">
            <a:avLst/>
          </a:prstGeom>
          <a:solidFill>
            <a:srgbClr val="F8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810ACBA3-FCE6-3047-AB66-9C50EA88EE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3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4503421" y="987426"/>
            <a:ext cx="401312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D3BC3D8-E1C2-C249-B419-573B02EC84E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E27A5-49AE-944A-A5EC-CC9F2507D805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A6504322-9A3F-3C46-B31D-ADDB041C4DA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3B10E26-8793-BE49-9DB5-DF2C4F7EBC5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37070F2C-8EB4-6F4F-A4CE-40B7F7F932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3199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600D83-92A8-024B-9106-01D015981FC9}"/>
              </a:ext>
            </a:extLst>
          </p:cNvPr>
          <p:cNvSpPr/>
          <p:nvPr userDrawn="1"/>
        </p:nvSpPr>
        <p:spPr>
          <a:xfrm>
            <a:off x="0" y="0"/>
            <a:ext cx="3940175" cy="6858000"/>
          </a:xfrm>
          <a:prstGeom prst="rect">
            <a:avLst/>
          </a:prstGeom>
          <a:solidFill>
            <a:srgbClr val="F8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41F5026B-BF05-0840-81D0-8ACEC0CFE6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21333" r="9573" b="38896"/>
          <a:stretch>
            <a:fillRect/>
          </a:stretch>
        </p:blipFill>
        <p:spPr bwMode="auto">
          <a:xfrm>
            <a:off x="590550" y="6196013"/>
            <a:ext cx="6985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629841" y="2743200"/>
            <a:ext cx="2949178" cy="3125788"/>
          </a:xfrm>
        </p:spPr>
        <p:txBody>
          <a:bodyPr/>
          <a:lstStyle>
            <a:lvl1pPr marL="285750" indent="-285750">
              <a:lnSpc>
                <a:spcPct val="100000"/>
              </a:lnSpc>
              <a:spcAft>
                <a:spcPts val="300"/>
              </a:spcAft>
              <a:buFont typeface="Arial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4503421" y="987426"/>
            <a:ext cx="401312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629842" y="2057400"/>
            <a:ext cx="2949177" cy="60877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Aft>
                <a:spcPts val="200"/>
              </a:spcAft>
              <a:buNone/>
              <a:defRPr sz="1800" b="1" i="0" cap="none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91015B1E-7FCA-9046-8F28-5DB7F05DE78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2BCAC-F3F5-8B41-B2AE-637120133E88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DBE49DA-E54A-DC40-BC5A-154C5711604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DEA9193-3CF5-5647-ACAC-72CFEA8E3E3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4D1761AC-B9E4-2E46-A713-F0BA8B03B4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761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247AEA4-F11A-E942-8F01-05A813C13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B05E252-14CA-0B4D-B2A3-94A022D8A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AC27B-74FD-0748-900B-6818B19147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1CB190-C00C-544E-A6E7-4CF43B28D84F}" type="datetimeFigureOut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5739-0A8A-DF4F-871B-FD92A538D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61E8E-9B72-E741-B9F8-9C00D6C1D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F8F8F"/>
                </a:solidFill>
              </a:defRPr>
            </a:lvl1pPr>
          </a:lstStyle>
          <a:p>
            <a:fld id="{25DC87F3-CE5C-7349-BFC8-252BB618CB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08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  <p:sldLayoutId id="2147484219" r:id="rId12"/>
    <p:sldLayoutId id="2147484220" r:id="rId1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panose="02040502050405020303" pitchFamily="18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://www.fairvote.org/" TargetMode="External"/><Relationship Id="rId4" Type="http://schemas.openxmlformats.org/officeDocument/2006/relationships/hyperlink" Target="https://www.fairvote.org/interact_with_the_dat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>
            <a:extLst>
              <a:ext uri="{FF2B5EF4-FFF2-40B4-BE49-F238E27FC236}">
                <a16:creationId xmlns:a16="http://schemas.microsoft.com/office/drawing/2014/main" id="{8F55495B-176C-3749-B099-A62B5688D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306513"/>
            <a:ext cx="5334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>
            <a:extLst>
              <a:ext uri="{FF2B5EF4-FFF2-40B4-BE49-F238E27FC236}">
                <a16:creationId xmlns:a16="http://schemas.microsoft.com/office/drawing/2014/main" id="{502D6D02-A856-7845-811E-0B33C8CBC4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316163"/>
            <a:ext cx="3022600" cy="18700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6000"/>
              <a:t>Ranked </a:t>
            </a:r>
            <a:br>
              <a:rPr lang="en-US" altLang="en-US" sz="6000"/>
            </a:br>
            <a:r>
              <a:rPr lang="en-US" altLang="en-US" sz="6000"/>
              <a:t>Choice </a:t>
            </a:r>
            <a:br>
              <a:rPr lang="en-US" altLang="en-US" sz="6000"/>
            </a:br>
            <a:r>
              <a:rPr lang="en-US" altLang="en-US" sz="6000"/>
              <a:t>Voting</a:t>
            </a:r>
          </a:p>
        </p:txBody>
      </p:sp>
      <p:sp>
        <p:nvSpPr>
          <p:cNvPr id="14340" name="Subtitle 2">
            <a:extLst>
              <a:ext uri="{FF2B5EF4-FFF2-40B4-BE49-F238E27FC236}">
                <a16:creationId xmlns:a16="http://schemas.microsoft.com/office/drawing/2014/main" id="{C2BB2459-D3E1-C84B-8D05-8EF3F932A0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36600" y="4530725"/>
            <a:ext cx="6858000" cy="1028700"/>
          </a:xfrm>
        </p:spPr>
        <p:txBody>
          <a:bodyPr/>
          <a:lstStyle/>
          <a:p>
            <a:pPr eaLnBrk="1" hangingPunct="1"/>
            <a:r>
              <a:rPr lang="en-US" altLang="en-US"/>
              <a:t>Barbara Klein, LWV Rogue Valley</a:t>
            </a:r>
            <a:br>
              <a:rPr lang="en-US" altLang="en-US"/>
            </a:br>
            <a:r>
              <a:rPr lang="en-US" altLang="en-US"/>
              <a:t>Action Chair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87734-7B11-8C44-8882-9EE1332248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975" y="776288"/>
            <a:ext cx="6249988" cy="427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1800" dirty="0"/>
              <a:t>A Better way to Vote …… understanding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3B0AD4-4A77-344A-B7A8-320592F54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08400" y="5918200"/>
            <a:ext cx="4910138" cy="3000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January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F9A3D-5C91-3444-B53F-42F5B1032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12950"/>
            <a:ext cx="7886700" cy="2144713"/>
          </a:xfrm>
        </p:spPr>
        <p:txBody>
          <a:bodyPr rtlCol="0">
            <a:normAutofit/>
          </a:bodyPr>
          <a:lstStyle/>
          <a:p>
            <a:pPr eaLnBrk="1" fontAlgn="auto" hangingPunct="1">
              <a:buFont typeface="Arial" charset="0"/>
              <a:buChar char="•"/>
              <a:defRPr/>
            </a:pPr>
            <a:r>
              <a:rPr lang="en-US" dirty="0"/>
              <a:t>Plurality – who ever gets the most votes wins</a:t>
            </a:r>
          </a:p>
          <a:p>
            <a:pPr marL="0" indent="0" eaLnBrk="1" fontAlgn="auto" hangingPunct="1">
              <a:buFont typeface="Arial"/>
              <a:buNone/>
              <a:defRPr/>
            </a:pPr>
            <a:endParaRPr lang="en-US" dirty="0"/>
          </a:p>
          <a:p>
            <a:pPr eaLnBrk="1" fontAlgn="auto" hangingPunct="1">
              <a:buFont typeface="Arial"/>
              <a:buChar char="•"/>
              <a:defRPr/>
            </a:pPr>
            <a:r>
              <a:rPr lang="en-US" dirty="0"/>
              <a:t>Majority – 50% + 1 vote (</a:t>
            </a:r>
            <a:r>
              <a:rPr lang="en-US" i="1" dirty="0"/>
              <a:t>shortcut</a:t>
            </a:r>
            <a:r>
              <a:rPr lang="en-US" dirty="0"/>
              <a:t>)</a:t>
            </a:r>
          </a:p>
          <a:p>
            <a:pPr eaLnBrk="1" fontAlgn="auto" hangingPunct="1">
              <a:buFont typeface="Arial"/>
              <a:buChar char="•"/>
              <a:defRPr/>
            </a:pPr>
            <a:endParaRPr lang="en-US" dirty="0"/>
          </a:p>
        </p:txBody>
      </p:sp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0793B3A8-1BAE-1949-B798-6AE70605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9B4DB2CE-9745-D44D-A1B6-F9CE6E47DCF1}" type="slidenum">
              <a:rPr lang="en-US" altLang="en-US">
                <a:solidFill>
                  <a:srgbClr val="8F8F8F"/>
                </a:solidFill>
              </a:rPr>
              <a:pPr/>
              <a:t>2</a:t>
            </a:fld>
            <a:endParaRPr lang="en-US" altLang="en-US">
              <a:solidFill>
                <a:srgbClr val="8F8F8F"/>
              </a:solidFill>
            </a:endParaRPr>
          </a:p>
        </p:txBody>
      </p:sp>
      <p:sp>
        <p:nvSpPr>
          <p:cNvPr id="15364" name="Title 1">
            <a:extLst>
              <a:ext uri="{FF2B5EF4-FFF2-40B4-BE49-F238E27FC236}">
                <a16:creationId xmlns:a16="http://schemas.microsoft.com/office/drawing/2014/main" id="{4C6C9A42-4D4E-D44D-931B-C82574BF9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708025"/>
            <a:ext cx="7886700" cy="1117600"/>
          </a:xfrm>
        </p:spPr>
        <p:txBody>
          <a:bodyPr/>
          <a:lstStyle/>
          <a:p>
            <a:pPr eaLnBrk="1" hangingPunct="1"/>
            <a:r>
              <a:rPr lang="en-US" altLang="en-US"/>
              <a:t>Determining an Election Winner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181773-3826-8F46-81ED-FD0EB22FA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21225"/>
            <a:ext cx="9144000" cy="76993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/>
            <a:r>
              <a:rPr lang="en-US" altLang="en-US" sz="4400">
                <a:solidFill>
                  <a:schemeClr val="bg1"/>
                </a:solidFill>
              </a:rPr>
              <a:t>NOT THE SAME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>
            <a:extLst>
              <a:ext uri="{FF2B5EF4-FFF2-40B4-BE49-F238E27FC236}">
                <a16:creationId xmlns:a16="http://schemas.microsoft.com/office/drawing/2014/main" id="{24363041-C747-9742-8CA8-8E44720BE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5950" y="1346200"/>
            <a:ext cx="7886700" cy="1117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8000">
                <a:solidFill>
                  <a:srgbClr val="FF0000"/>
                </a:solidFill>
                <a:latin typeface="Jokerman" pitchFamily="82" charset="0"/>
              </a:rPr>
              <a:t>Scary Math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886601C2-EA8D-CF40-83E4-0C50E87A45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8" r="10170"/>
          <a:stretch>
            <a:fillRect/>
          </a:stretch>
        </p:blipFill>
        <p:spPr>
          <a:xfrm>
            <a:off x="876300" y="3051175"/>
            <a:ext cx="7712075" cy="1312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Content Placeholder 3">
            <a:extLst>
              <a:ext uri="{FF2B5EF4-FFF2-40B4-BE49-F238E27FC236}">
                <a16:creationId xmlns:a16="http://schemas.microsoft.com/office/drawing/2014/main" id="{546BDFAB-9A7F-CD4C-9A35-BE99FE0CD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811213"/>
            <a:ext cx="8150225" cy="475456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>
            <a:extLst>
              <a:ext uri="{FF2B5EF4-FFF2-40B4-BE49-F238E27FC236}">
                <a16:creationId xmlns:a16="http://schemas.microsoft.com/office/drawing/2014/main" id="{57BF0985-C946-5C4C-8ECE-1ABD6EA7BD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2949575"/>
            <a:ext cx="7886700" cy="3514725"/>
          </a:xfrm>
        </p:spPr>
        <p:txBody>
          <a:bodyPr/>
          <a:lstStyle/>
          <a:p>
            <a:pPr lvl="2" eaLnBrk="1" hangingPunct="1"/>
            <a:r>
              <a:rPr lang="en-US" altLang="en-US" sz="2800"/>
              <a:t>Majority winner</a:t>
            </a:r>
          </a:p>
          <a:p>
            <a:pPr lvl="2" eaLnBrk="1" hangingPunct="1"/>
            <a:r>
              <a:rPr lang="en-US" altLang="en-US" sz="2800"/>
              <a:t>More Expressive of how people feel </a:t>
            </a:r>
          </a:p>
          <a:p>
            <a:pPr lvl="2" eaLnBrk="1" hangingPunct="1"/>
            <a:r>
              <a:rPr lang="en-US" altLang="en-US" sz="2800"/>
              <a:t>No worry of Spoilers or wasted Votes</a:t>
            </a:r>
          </a:p>
          <a:p>
            <a:pPr lvl="2" eaLnBrk="1" hangingPunct="1"/>
            <a:r>
              <a:rPr lang="en-US" altLang="en-US" sz="2800"/>
              <a:t>Gives more choices</a:t>
            </a:r>
          </a:p>
          <a:p>
            <a:pPr lvl="2" eaLnBrk="1" hangingPunct="1"/>
            <a:r>
              <a:rPr lang="en-US" altLang="en-US" sz="2800"/>
              <a:t>Tends toward less-negative campaigns</a:t>
            </a:r>
          </a:p>
          <a:p>
            <a:pPr lvl="2" eaLnBrk="1" hangingPunct="1"/>
            <a:r>
              <a:rPr lang="en-US" altLang="en-US" sz="2800"/>
              <a:t>Fairer Outcome </a:t>
            </a:r>
            <a:r>
              <a:rPr lang="en-US" altLang="en-US"/>
              <a:t>(electing overall favorite)</a:t>
            </a:r>
          </a:p>
        </p:txBody>
      </p:sp>
      <p:sp>
        <p:nvSpPr>
          <p:cNvPr id="17411" name="Title 2">
            <a:extLst>
              <a:ext uri="{FF2B5EF4-FFF2-40B4-BE49-F238E27FC236}">
                <a16:creationId xmlns:a16="http://schemas.microsoft.com/office/drawing/2014/main" id="{23A6F3F6-60E7-A04A-8540-A9C099025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708025"/>
            <a:ext cx="7886700" cy="14335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Ranked Choice Voting </a:t>
            </a:r>
            <a:br>
              <a:rPr lang="en-US" altLang="en-US" dirty="0"/>
            </a:br>
            <a:r>
              <a:rPr lang="en-US" altLang="en-US" dirty="0"/>
              <a:t>(for a single winner)  </a:t>
            </a:r>
            <a:br>
              <a:rPr lang="en-US" altLang="en-US" dirty="0"/>
            </a:br>
            <a:r>
              <a:rPr lang="en-US" altLang="en-US" b="1" u="sng" dirty="0"/>
              <a:t>Power of the Back-Up Vote</a:t>
            </a:r>
          </a:p>
        </p:txBody>
      </p:sp>
      <p:sp>
        <p:nvSpPr>
          <p:cNvPr id="18436" name="Text Placeholder 3">
            <a:extLst>
              <a:ext uri="{FF2B5EF4-FFF2-40B4-BE49-F238E27FC236}">
                <a16:creationId xmlns:a16="http://schemas.microsoft.com/office/drawing/2014/main" id="{1CB0D552-A136-0449-9D05-7466E3EB7FD3}"/>
              </a:ext>
            </a:extLst>
          </p:cNvPr>
          <p:cNvSpPr>
            <a:spLocks noGrp="1" noChangeArrowheads="1"/>
          </p:cNvSpPr>
          <p:nvPr>
            <p:ph type="body" idx="13"/>
          </p:nvPr>
        </p:nvSpPr>
        <p:spPr>
          <a:xfrm>
            <a:off x="628650" y="2138363"/>
            <a:ext cx="7886700" cy="836612"/>
          </a:xfrm>
        </p:spPr>
        <p:txBody>
          <a:bodyPr/>
          <a:lstStyle/>
          <a:p>
            <a:pPr eaLnBrk="1" hangingPunct="1"/>
            <a:r>
              <a:rPr lang="en-US" altLang="en-US" sz="2400" b="0">
                <a:latin typeface="Arial" panose="020B0604020202020204" pitchFamily="34" charset="0"/>
                <a:cs typeface="Arial" panose="020B0604020202020204" pitchFamily="34" charset="0"/>
              </a:rPr>
              <a:t>(also known as Instant Runoff Voting or IRV)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Content Placeholder 9">
            <a:extLst>
              <a:ext uri="{FF2B5EF4-FFF2-40B4-BE49-F238E27FC236}">
                <a16:creationId xmlns:a16="http://schemas.microsoft.com/office/drawing/2014/main" id="{75358153-17C5-B646-8023-5A24C5A21CA0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41638" y="633413"/>
            <a:ext cx="5486400" cy="4664075"/>
          </a:xfrm>
        </p:spPr>
      </p:pic>
      <p:sp>
        <p:nvSpPr>
          <p:cNvPr id="19459" name="Text Placeholder 2">
            <a:extLst>
              <a:ext uri="{FF2B5EF4-FFF2-40B4-BE49-F238E27FC236}">
                <a16:creationId xmlns:a16="http://schemas.microsoft.com/office/drawing/2014/main" id="{F4C1D045-D10F-FA45-893D-02D4A1B6F532}"/>
              </a:ext>
            </a:extLst>
          </p:cNvPr>
          <p:cNvSpPr>
            <a:spLocks noGrp="1" noChangeArrowheads="1"/>
          </p:cNvSpPr>
          <p:nvPr>
            <p:ph type="body" sz="half" idx="13"/>
          </p:nvPr>
        </p:nvSpPr>
        <p:spPr>
          <a:xfrm>
            <a:off x="141288" y="2338388"/>
            <a:ext cx="2463800" cy="2133600"/>
          </a:xfrm>
        </p:spPr>
        <p:txBody>
          <a:bodyPr/>
          <a:lstStyle/>
          <a:p>
            <a:pPr eaLnBrk="1" hangingPunct="1"/>
            <a:r>
              <a:rPr lang="en-US" altLang="en-US" sz="2400"/>
              <a:t>At the end – will stay to help people who have a smart phone</a:t>
            </a:r>
          </a:p>
        </p:txBody>
      </p:sp>
      <p:sp>
        <p:nvSpPr>
          <p:cNvPr id="19460" name="Title 3">
            <a:extLst>
              <a:ext uri="{FF2B5EF4-FFF2-40B4-BE49-F238E27FC236}">
                <a16:creationId xmlns:a16="http://schemas.microsoft.com/office/drawing/2014/main" id="{50B351B0-6435-7444-953A-AC45C0C7C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788" y="725488"/>
            <a:ext cx="2174875" cy="1600200"/>
          </a:xfrm>
        </p:spPr>
        <p:txBody>
          <a:bodyPr/>
          <a:lstStyle/>
          <a:p>
            <a:pPr eaLnBrk="1" hangingPunct="1"/>
            <a:r>
              <a:rPr lang="en-US" altLang="en-US" sz="3600"/>
              <a:t>Online Election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2BBA50-FB23-8B47-9DE5-071387180DC5}"/>
              </a:ext>
            </a:extLst>
          </p:cNvPr>
          <p:cNvSpPr txBox="1"/>
          <p:nvPr/>
        </p:nvSpPr>
        <p:spPr>
          <a:xfrm>
            <a:off x="1428750" y="5554663"/>
            <a:ext cx="7351713" cy="9239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Democratic Primary Candidates–ONLINE RCV poll (Sept. results)  </a:t>
            </a:r>
            <a:r>
              <a:rPr lang="en-US" dirty="0">
                <a:hlinkClick r:id="rId4"/>
              </a:rPr>
              <a:t>https://www.fairvote.org/interact_with_the_data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hlinkClick r:id="rId5"/>
              </a:rPr>
              <a:t>www.FairVote.org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865060-ECB1-134A-91D0-0E1FC1C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150" y="1728788"/>
            <a:ext cx="3868738" cy="5159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Roseburg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8D4E050-6084-4843-8AC9-6870A1001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67300" y="2690813"/>
            <a:ext cx="3887788" cy="83343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Douglas County</a:t>
            </a:r>
          </a:p>
        </p:txBody>
      </p:sp>
      <p:sp>
        <p:nvSpPr>
          <p:cNvPr id="20484" name="Slide Number Placeholder 7">
            <a:extLst>
              <a:ext uri="{FF2B5EF4-FFF2-40B4-BE49-F238E27FC236}">
                <a16:creationId xmlns:a16="http://schemas.microsoft.com/office/drawing/2014/main" id="{69E55FC4-A646-134C-AF85-4F0CB959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fld id="{05678D4F-9437-4D46-8A39-8F7E803CBA0C}" type="slidenum">
              <a:rPr lang="en-US" altLang="en-US">
                <a:solidFill>
                  <a:srgbClr val="8F8F8F"/>
                </a:solidFill>
              </a:rPr>
              <a:pPr/>
              <a:t>7</a:t>
            </a:fld>
            <a:endParaRPr lang="en-US" altLang="en-US">
              <a:solidFill>
                <a:srgbClr val="8F8F8F"/>
              </a:solidFill>
            </a:endParaRPr>
          </a:p>
        </p:txBody>
      </p:sp>
      <p:sp>
        <p:nvSpPr>
          <p:cNvPr id="20485" name="Title 6">
            <a:extLst>
              <a:ext uri="{FF2B5EF4-FFF2-40B4-BE49-F238E27FC236}">
                <a16:creationId xmlns:a16="http://schemas.microsoft.com/office/drawing/2014/main" id="{7719CB86-0E48-3342-BFCE-69CB06581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238" y="708025"/>
            <a:ext cx="7886700" cy="1128713"/>
          </a:xfrm>
        </p:spPr>
        <p:txBody>
          <a:bodyPr/>
          <a:lstStyle/>
          <a:p>
            <a:pPr eaLnBrk="1" hangingPunct="1"/>
            <a:r>
              <a:rPr lang="en-US" altLang="en-US"/>
              <a:t>Single and Multiple Winners</a:t>
            </a:r>
          </a:p>
        </p:txBody>
      </p:sp>
      <p:pic>
        <p:nvPicPr>
          <p:cNvPr id="20486" name="Picture 9" descr="See the source image">
            <a:extLst>
              <a:ext uri="{FF2B5EF4-FFF2-40B4-BE49-F238E27FC236}">
                <a16:creationId xmlns:a16="http://schemas.microsoft.com/office/drawing/2014/main" id="{8321247A-82A9-E34E-A40A-B01ABDBEF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2354263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1" descr="See the source image">
            <a:extLst>
              <a:ext uri="{FF2B5EF4-FFF2-40B4-BE49-F238E27FC236}">
                <a16:creationId xmlns:a16="http://schemas.microsoft.com/office/drawing/2014/main" id="{EF5F9416-99EC-734A-B8E5-2AB32B9BA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687763"/>
            <a:ext cx="3441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TextBox 1">
            <a:extLst>
              <a:ext uri="{FF2B5EF4-FFF2-40B4-BE49-F238E27FC236}">
                <a16:creationId xmlns:a16="http://schemas.microsoft.com/office/drawing/2014/main" id="{EC0560F3-4744-E048-9D15-35E4FD4CE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75" y="4762500"/>
            <a:ext cx="33194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sz="1400" b="1"/>
              <a:t>8 councilors</a:t>
            </a:r>
            <a:r>
              <a:rPr lang="en-US" altLang="en-US" sz="1400"/>
              <a:t> (SMD)</a:t>
            </a:r>
            <a:br>
              <a:rPr lang="en-US" altLang="en-US" sz="1400"/>
            </a:br>
            <a:r>
              <a:rPr lang="en-US" altLang="en-US" sz="1400"/>
              <a:t>(2 from each of 4 wards, </a:t>
            </a:r>
            <a:br>
              <a:rPr lang="en-US" altLang="en-US" sz="1400"/>
            </a:br>
            <a:r>
              <a:rPr lang="en-US" altLang="en-US" sz="1400"/>
              <a:t>4 year term,</a:t>
            </a:r>
            <a:br>
              <a:rPr lang="en-US" altLang="en-US" sz="1400"/>
            </a:br>
            <a:r>
              <a:rPr lang="en-US" altLang="en-US" sz="1400"/>
              <a:t>staggered elections, 1 seat each 2 years)</a:t>
            </a:r>
          </a:p>
          <a:p>
            <a:br>
              <a:rPr lang="en-US" altLang="en-US" sz="1400"/>
            </a:br>
            <a:r>
              <a:rPr lang="en-US" altLang="en-US" sz="1400" b="1"/>
              <a:t>Mayor</a:t>
            </a:r>
            <a:r>
              <a:rPr lang="en-US" altLang="en-US" sz="1400"/>
              <a:t> (at large) 2 year term</a:t>
            </a:r>
          </a:p>
        </p:txBody>
      </p:sp>
      <p:sp>
        <p:nvSpPr>
          <p:cNvPr id="20489" name="TextBox 10">
            <a:extLst>
              <a:ext uri="{FF2B5EF4-FFF2-40B4-BE49-F238E27FC236}">
                <a16:creationId xmlns:a16="http://schemas.microsoft.com/office/drawing/2014/main" id="{C7901E96-EE43-5946-ACA6-BF761C1C2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513" y="6042025"/>
            <a:ext cx="3505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sz="1400" b="1"/>
              <a:t>3</a:t>
            </a:r>
            <a:r>
              <a:rPr lang="en-US" altLang="en-US" sz="1400"/>
              <a:t> </a:t>
            </a:r>
            <a:r>
              <a:rPr lang="en-US" altLang="en-US" sz="1400" b="1"/>
              <a:t>county commissioners</a:t>
            </a:r>
            <a:r>
              <a:rPr lang="en-US" altLang="en-US" sz="1400"/>
              <a:t>, At-large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6">
            <a:extLst>
              <a:ext uri="{FF2B5EF4-FFF2-40B4-BE49-F238E27FC236}">
                <a16:creationId xmlns:a16="http://schemas.microsoft.com/office/drawing/2014/main" id="{F73E618B-1DD0-6546-B56F-8604B233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08025"/>
            <a:ext cx="7886700" cy="1117600"/>
          </a:xfrm>
        </p:spPr>
        <p:txBody>
          <a:bodyPr/>
          <a:lstStyle/>
          <a:p>
            <a:r>
              <a:rPr lang="en-US" altLang="en-US"/>
              <a:t>Representing Voting in AT LARGE</a:t>
            </a:r>
            <a:br>
              <a:rPr lang="en-US" altLang="en-US"/>
            </a:br>
            <a:r>
              <a:rPr lang="en-US" altLang="en-US"/>
              <a:t>(multi winner) Elections</a:t>
            </a:r>
          </a:p>
        </p:txBody>
      </p:sp>
      <p:pic>
        <p:nvPicPr>
          <p:cNvPr id="21507" name="Picture 7">
            <a:extLst>
              <a:ext uri="{FF2B5EF4-FFF2-40B4-BE49-F238E27FC236}">
                <a16:creationId xmlns:a16="http://schemas.microsoft.com/office/drawing/2014/main" id="{CB9837F6-8D2C-F14E-A54E-16B5C8BC4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4"/>
          <a:stretch>
            <a:fillRect/>
          </a:stretch>
        </p:blipFill>
        <p:spPr bwMode="auto">
          <a:xfrm>
            <a:off x="1041400" y="1954213"/>
            <a:ext cx="6459538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>
            <a:extLst>
              <a:ext uri="{FF2B5EF4-FFF2-40B4-BE49-F238E27FC236}">
                <a16:creationId xmlns:a16="http://schemas.microsoft.com/office/drawing/2014/main" id="{8C9EF75A-4CE5-7142-AD38-3B66D151C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217488"/>
            <a:ext cx="5002213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8B63B892-E923-2344-9053-4F47174B2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22" y="381000"/>
            <a:ext cx="2408238" cy="5794332"/>
          </a:xfrm>
          <a:prstGeom prst="rect">
            <a:avLst/>
          </a:prstGeom>
          <a:gradFill rotWithShape="1">
            <a:gsLst>
              <a:gs pos="0">
                <a:srgbClr val="FFF200">
                  <a:alpha val="29999"/>
                </a:srgbClr>
              </a:gs>
              <a:gs pos="53000">
                <a:srgbClr val="FF7A00">
                  <a:alpha val="67099"/>
                </a:srgbClr>
              </a:gs>
              <a:gs pos="75000">
                <a:srgbClr val="FF0300">
                  <a:alpha val="82500"/>
                </a:srgbClr>
              </a:gs>
              <a:gs pos="100000">
                <a:srgbClr val="4D0808"/>
              </a:gs>
            </a:gsLst>
            <a:lin ang="2700000" scaled="1"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1pPr>
            <a:lvl2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2pPr>
            <a:lvl3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3pPr>
            <a:lvl4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4pPr>
            <a:lvl5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defRPr/>
            </a:pPr>
            <a:endParaRPr lang="en-US" altLang="en-US" sz="3600" b="1" dirty="0">
              <a:latin typeface="Comic Sans MS" pitchFamily="66" charset="0"/>
              <a:ea typeface="Calibri" pitchFamily="34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3600" b="1" dirty="0">
              <a:latin typeface="Comic Sans MS" pitchFamily="66" charset="0"/>
              <a:ea typeface="Calibri" pitchFamily="34" charset="0"/>
              <a:cs typeface="Microsoft Sans Serif" pitchFamily="34" charset="0"/>
            </a:endParaRPr>
          </a:p>
          <a:p>
            <a:pPr algn="ctr">
              <a:defRPr/>
            </a:pPr>
            <a:r>
              <a:rPr lang="en-US" altLang="en-US" sz="36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Multiple </a:t>
            </a:r>
            <a:br>
              <a:rPr lang="en-US" altLang="en-US" sz="36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</a:br>
            <a:r>
              <a:rPr lang="en-US" altLang="en-US" sz="36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Winners </a:t>
            </a:r>
            <a:br>
              <a:rPr lang="en-US" altLang="en-US" sz="24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</a:br>
            <a:r>
              <a:rPr lang="en-US" altLang="en-US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Results with</a:t>
            </a:r>
          </a:p>
          <a:p>
            <a:pPr algn="ctr">
              <a:defRPr/>
            </a:pPr>
            <a:endParaRPr lang="en-US" altLang="en-US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dirty="0"/>
          </a:p>
          <a:p>
            <a:pPr algn="ctr">
              <a:defRPr/>
            </a:pPr>
            <a:r>
              <a:rPr lang="en-US" altLang="en-US" sz="32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Winner Takes</a:t>
            </a:r>
            <a:br>
              <a:rPr lang="en-US" altLang="en-US" sz="32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</a:br>
            <a:r>
              <a:rPr lang="en-US" altLang="en-US" sz="32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All</a:t>
            </a:r>
            <a:endParaRPr lang="en-US" alt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AD100B-BA92-0E4F-92E7-09068CFFE3B0}"/>
              </a:ext>
            </a:extLst>
          </p:cNvPr>
          <p:cNvCxnSpPr/>
          <p:nvPr/>
        </p:nvCxnSpPr>
        <p:spPr>
          <a:xfrm flipV="1">
            <a:off x="2190750" y="8902700"/>
            <a:ext cx="3800475" cy="9525"/>
          </a:xfrm>
          <a:prstGeom prst="line">
            <a:avLst/>
          </a:prstGeom>
          <a:ln w="38100">
            <a:solidFill>
              <a:srgbClr val="F6862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535" name="Rectangle 12">
            <a:extLst>
              <a:ext uri="{FF2B5EF4-FFF2-40B4-BE49-F238E27FC236}">
                <a16:creationId xmlns:a16="http://schemas.microsoft.com/office/drawing/2014/main" id="{4186A1E2-6021-BA46-A0F6-7B09209DE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endParaRPr lang="en-US" altLang="en-US" sz="800"/>
          </a:p>
          <a:p>
            <a:br>
              <a:rPr lang="en-US" altLang="en-US"/>
            </a:br>
            <a:endParaRPr lang="en-US" altLang="en-US"/>
          </a:p>
          <a:p>
            <a:endParaRPr lang="en-US" altLang="en-US"/>
          </a:p>
        </p:txBody>
      </p:sp>
      <p:sp>
        <p:nvSpPr>
          <p:cNvPr id="22536" name="Rectangle 13">
            <a:extLst>
              <a:ext uri="{FF2B5EF4-FFF2-40B4-BE49-F238E27FC236}">
                <a16:creationId xmlns:a16="http://schemas.microsoft.com/office/drawing/2014/main" id="{825FEFEA-F157-1849-AB3E-5764107A2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738" y="5367338"/>
            <a:ext cx="478948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Voters Voting	      Voters Represented </a:t>
            </a:r>
            <a:endParaRPr lang="en-US" altLang="en-US" sz="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>
            <a:extLst>
              <a:ext uri="{FF2B5EF4-FFF2-40B4-BE49-F238E27FC236}">
                <a16:creationId xmlns:a16="http://schemas.microsoft.com/office/drawing/2014/main" id="{2EBD7B38-3740-D844-A036-D5A1CCEB6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347663"/>
            <a:ext cx="5002213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0324B5D6-B118-9B4A-9F46-1A19DC34E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181" y="381000"/>
            <a:ext cx="2846780" cy="5794332"/>
          </a:xfrm>
          <a:prstGeom prst="rect">
            <a:avLst/>
          </a:prstGeom>
          <a:gradFill rotWithShape="1">
            <a:gsLst>
              <a:gs pos="0">
                <a:srgbClr val="FFF200">
                  <a:alpha val="29999"/>
                </a:srgbClr>
              </a:gs>
              <a:gs pos="53000">
                <a:srgbClr val="FF7A00">
                  <a:alpha val="67099"/>
                </a:srgbClr>
              </a:gs>
              <a:gs pos="75000">
                <a:srgbClr val="FF0300">
                  <a:alpha val="82500"/>
                </a:srgbClr>
              </a:gs>
              <a:gs pos="100000">
                <a:srgbClr val="4D0808"/>
              </a:gs>
            </a:gsLst>
            <a:lin ang="2700000" scaled="1"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1pPr>
            <a:lvl2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2pPr>
            <a:lvl3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3pPr>
            <a:lvl4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4pPr>
            <a:lvl5pPr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3150" algn="l"/>
              </a:tabLs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defRPr/>
            </a:pPr>
            <a:endParaRPr lang="en-US" altLang="en-US" sz="3600" b="1" dirty="0">
              <a:latin typeface="Comic Sans MS" pitchFamily="66" charset="0"/>
              <a:ea typeface="Calibri" pitchFamily="34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3600" b="1" dirty="0">
              <a:latin typeface="Comic Sans MS" pitchFamily="66" charset="0"/>
              <a:ea typeface="Calibri" pitchFamily="34" charset="0"/>
              <a:cs typeface="Microsoft Sans Serif" pitchFamily="34" charset="0"/>
            </a:endParaRPr>
          </a:p>
          <a:p>
            <a:pPr algn="ctr">
              <a:defRPr/>
            </a:pPr>
            <a:r>
              <a:rPr lang="en-US" altLang="en-US" sz="36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Multiple </a:t>
            </a:r>
            <a:br>
              <a:rPr lang="en-US" altLang="en-US" sz="36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</a:br>
            <a:r>
              <a:rPr lang="en-US" altLang="en-US" sz="36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Winners </a:t>
            </a:r>
            <a:br>
              <a:rPr lang="en-US" altLang="en-US" sz="24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</a:br>
            <a:r>
              <a:rPr lang="en-US" altLang="en-US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Results with</a:t>
            </a:r>
          </a:p>
          <a:p>
            <a:pPr algn="ctr">
              <a:defRPr/>
            </a:pPr>
            <a:endParaRPr lang="en-US" altLang="en-US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b="1" dirty="0">
              <a:latin typeface="Comic Sans MS" pitchFamily="66" charset="0"/>
              <a:cs typeface="Microsoft Sans Serif" pitchFamily="34" charset="0"/>
            </a:endParaRPr>
          </a:p>
          <a:p>
            <a:pPr algn="ctr">
              <a:defRPr/>
            </a:pPr>
            <a:endParaRPr lang="en-US" altLang="en-US" sz="800" dirty="0"/>
          </a:p>
          <a:p>
            <a:pPr algn="ctr">
              <a:defRPr/>
            </a:pPr>
            <a:r>
              <a:rPr lang="en-US" altLang="en-US" sz="32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Proportional </a:t>
            </a:r>
            <a:r>
              <a:rPr lang="en-US" altLang="en-US" sz="2800" b="1" dirty="0">
                <a:latin typeface="Comic Sans MS" pitchFamily="66" charset="0"/>
                <a:ea typeface="Calibri" pitchFamily="34" charset="0"/>
                <a:cs typeface="Microsoft Sans Serif" pitchFamily="34" charset="0"/>
              </a:rPr>
              <a:t>Representation</a:t>
            </a:r>
            <a:endParaRPr lang="en-US" altLang="en-US" sz="16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E001D9-5726-F343-858B-416B3CE363BA}"/>
              </a:ext>
            </a:extLst>
          </p:cNvPr>
          <p:cNvCxnSpPr/>
          <p:nvPr/>
        </p:nvCxnSpPr>
        <p:spPr>
          <a:xfrm flipV="1">
            <a:off x="2190750" y="8902700"/>
            <a:ext cx="3800475" cy="9525"/>
          </a:xfrm>
          <a:prstGeom prst="line">
            <a:avLst/>
          </a:prstGeom>
          <a:ln w="38100">
            <a:solidFill>
              <a:srgbClr val="F6862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559" name="Rectangle 12">
            <a:extLst>
              <a:ext uri="{FF2B5EF4-FFF2-40B4-BE49-F238E27FC236}">
                <a16:creationId xmlns:a16="http://schemas.microsoft.com/office/drawing/2014/main" id="{B552FCB8-033A-E04D-875F-E0E4EA159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endParaRPr lang="en-US" altLang="en-US" sz="800"/>
          </a:p>
          <a:p>
            <a:br>
              <a:rPr lang="en-US" altLang="en-US"/>
            </a:br>
            <a:endParaRPr lang="en-US" altLang="en-US"/>
          </a:p>
          <a:p>
            <a:endParaRPr lang="en-US" altLang="en-US"/>
          </a:p>
        </p:txBody>
      </p:sp>
      <p:sp>
        <p:nvSpPr>
          <p:cNvPr id="23560" name="Rectangle 13">
            <a:extLst>
              <a:ext uri="{FF2B5EF4-FFF2-40B4-BE49-F238E27FC236}">
                <a16:creationId xmlns:a16="http://schemas.microsoft.com/office/drawing/2014/main" id="{D95909F7-7827-704A-A9F0-C3D922A77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738" y="5367338"/>
            <a:ext cx="478948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Voters Voting	      Voters Represented </a:t>
            </a:r>
            <a:endParaRPr lang="en-US" altLang="en-US" sz="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B894F75A-B557-C54B-BF5A-EE2B2FB00F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5950" y="1884363"/>
            <a:ext cx="7886700" cy="1117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8000" dirty="0">
                <a:solidFill>
                  <a:srgbClr val="FF0000"/>
                </a:solidFill>
                <a:latin typeface="Jokerman" pitchFamily="82" charset="0"/>
              </a:rPr>
              <a:t>Scary Math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EA6863AC-E6A9-014C-B2D0-999A2DE0FC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8" r="10170"/>
          <a:stretch>
            <a:fillRect/>
          </a:stretch>
        </p:blipFill>
        <p:spPr>
          <a:xfrm>
            <a:off x="876300" y="3451225"/>
            <a:ext cx="7712075" cy="1312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1">
            <a:extLst>
              <a:ext uri="{FF2B5EF4-FFF2-40B4-BE49-F238E27FC236}">
                <a16:creationId xmlns:a16="http://schemas.microsoft.com/office/drawing/2014/main" id="{889F7E5C-14FD-1340-8F33-B1CEEE2B6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212725"/>
            <a:ext cx="8743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/>
              <a:t>Deciding ‘Threshold’ or support needed to win ONE seat in RCV Multi Seat Election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1847FC-A7FA-7A4C-BC96-926DA3BED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400" y="5799138"/>
            <a:ext cx="4233863" cy="369887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>
                <a:latin typeface="Cooper Black" panose="0208090404030B020404" pitchFamily="18" charset="77"/>
              </a:rPr>
              <a:t>Voters do NOT need to know this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Placeholder 1">
            <a:extLst>
              <a:ext uri="{FF2B5EF4-FFF2-40B4-BE49-F238E27FC236}">
                <a16:creationId xmlns:a16="http://schemas.microsoft.com/office/drawing/2014/main" id="{4B12ABFB-3441-9747-8965-39FCE041A3F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95738" y="174625"/>
            <a:ext cx="3995737" cy="63976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/>
              <a:t>Quoting </a:t>
            </a:r>
            <a:r>
              <a:rPr lang="en-US" altLang="en-US" b="1" u="sng"/>
              <a:t>Carrie Chapman Catt</a:t>
            </a:r>
            <a:r>
              <a:rPr lang="en-US" altLang="en-US"/>
              <a:t>, </a:t>
            </a:r>
            <a:br>
              <a:rPr lang="en-US" altLang="en-US"/>
            </a:br>
            <a:r>
              <a:rPr lang="en-US" altLang="en-US"/>
              <a:t>(1921) speaking about European women</a:t>
            </a:r>
          </a:p>
        </p:txBody>
      </p:sp>
      <p:sp>
        <p:nvSpPr>
          <p:cNvPr id="25603" name="Title 2">
            <a:extLst>
              <a:ext uri="{FF2B5EF4-FFF2-40B4-BE49-F238E27FC236}">
                <a16:creationId xmlns:a16="http://schemas.microsoft.com/office/drawing/2014/main" id="{4D70C5CE-BE02-F04A-8032-7DD13CE4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" y="125413"/>
            <a:ext cx="3706813" cy="989012"/>
          </a:xfrm>
        </p:spPr>
        <p:txBody>
          <a:bodyPr/>
          <a:lstStyle/>
          <a:p>
            <a:pPr algn="ctr"/>
            <a:r>
              <a:rPr lang="en-US" altLang="en-US"/>
              <a:t>Suffragist &amp; founder of LWV</a:t>
            </a:r>
          </a:p>
        </p:txBody>
      </p:sp>
      <p:sp>
        <p:nvSpPr>
          <p:cNvPr id="25604" name="Rectangle 1">
            <a:extLst>
              <a:ext uri="{FF2B5EF4-FFF2-40B4-BE49-F238E27FC236}">
                <a16:creationId xmlns:a16="http://schemas.microsoft.com/office/drawing/2014/main" id="{62F1D821-768A-DA45-B7E0-77A5AACA5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-41275"/>
            <a:ext cx="5086350" cy="65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i="1"/>
              <a:t> </a:t>
            </a:r>
            <a:endParaRPr lang="en-US" altLang="en-US"/>
          </a:p>
          <a:p>
            <a:endParaRPr lang="en-US" altLang="en-US" sz="2000" i="1"/>
          </a:p>
          <a:p>
            <a:endParaRPr lang="en-US" altLang="en-US" sz="2000" i="1"/>
          </a:p>
          <a:p>
            <a:endParaRPr lang="en-US" altLang="en-US" sz="2000" i="1"/>
          </a:p>
          <a:p>
            <a:r>
              <a:rPr lang="en-US" altLang="en-US" sz="2000" i="1"/>
              <a:t>If you ask any of those women why it is that [their counties] have been willing to elect women, they will say, </a:t>
            </a:r>
            <a:r>
              <a:rPr lang="en-US" altLang="en-US" sz="2000" b="1" i="1"/>
              <a:t>proportional representation</a:t>
            </a:r>
            <a:r>
              <a:rPr lang="en-US" altLang="en-US" sz="2000" i="1"/>
              <a:t>.</a:t>
            </a:r>
          </a:p>
          <a:p>
            <a:endParaRPr lang="en-US" altLang="en-US" sz="2000" i="1"/>
          </a:p>
          <a:p>
            <a:r>
              <a:rPr lang="en-US" altLang="en-US" sz="2000" i="1"/>
              <a:t>They will say that you will never get women in [office] until you get it.</a:t>
            </a:r>
            <a:endParaRPr lang="en-US" altLang="en-US" sz="2000"/>
          </a:p>
          <a:p>
            <a:r>
              <a:rPr lang="en-US" altLang="en-US" sz="2000" i="1"/>
              <a:t> </a:t>
            </a:r>
            <a:endParaRPr lang="en-US" altLang="en-US" sz="2000"/>
          </a:p>
          <a:p>
            <a:r>
              <a:rPr lang="en-US" altLang="en-US" sz="2000" i="1"/>
              <a:t>I believe there ought to be women in legislatures and congress.  I don't care about the patronage thing.  I don't care whether it is in the legislature of the city or the states or the nation, we need women, …………..  </a:t>
            </a:r>
            <a:r>
              <a:rPr lang="en-US" altLang="en-US" sz="2400" b="1" i="1"/>
              <a:t>so I am for proportional representation</a:t>
            </a:r>
            <a:r>
              <a:rPr lang="en-US" altLang="en-US" sz="2400" i="1"/>
              <a:t>.  </a:t>
            </a:r>
            <a:endParaRPr lang="en-US" altLang="en-US" sz="2400"/>
          </a:p>
          <a:p>
            <a:r>
              <a:rPr lang="en-US" altLang="en-US"/>
              <a:t> </a:t>
            </a:r>
          </a:p>
          <a:p>
            <a:r>
              <a:rPr lang="en-US" altLang="en-US"/>
              <a:t> </a:t>
            </a:r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9271E068-3635-1145-A1C5-87FB46E50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 t="3645" r="9296" b="16911"/>
          <a:stretch>
            <a:fillRect/>
          </a:stretch>
        </p:blipFill>
        <p:spPr bwMode="auto">
          <a:xfrm>
            <a:off x="266700" y="1150938"/>
            <a:ext cx="1624013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>
            <a:extLst>
              <a:ext uri="{FF2B5EF4-FFF2-40B4-BE49-F238E27FC236}">
                <a16:creationId xmlns:a16="http://schemas.microsoft.com/office/drawing/2014/main" id="{9806EB04-3B9D-3846-A4CB-CC4498DA3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1519238"/>
            <a:ext cx="1905000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6">
            <a:extLst>
              <a:ext uri="{FF2B5EF4-FFF2-40B4-BE49-F238E27FC236}">
                <a16:creationId xmlns:a16="http://schemas.microsoft.com/office/drawing/2014/main" id="{37E71AB2-182D-E141-97F5-A707A4D87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3105150"/>
            <a:ext cx="21240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93019E71-0503-2746-A2C2-76244B65A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175" y="3589338"/>
            <a:ext cx="2949575" cy="1600200"/>
          </a:xfrm>
        </p:spPr>
        <p:txBody>
          <a:bodyPr/>
          <a:lstStyle/>
          <a:p>
            <a:pPr eaLnBrk="1" hangingPunct="1"/>
            <a:r>
              <a:rPr lang="en-US" altLang="en-US" sz="7200"/>
              <a:t>Voting is People Power</a:t>
            </a:r>
          </a:p>
        </p:txBody>
      </p:sp>
      <p:pic>
        <p:nvPicPr>
          <p:cNvPr id="26627" name="Picture Placeholder 11">
            <a:extLst>
              <a:ext uri="{FF2B5EF4-FFF2-40B4-BE49-F238E27FC236}">
                <a16:creationId xmlns:a16="http://schemas.microsoft.com/office/drawing/2014/main" id="{E131A0FF-9890-EB42-98FC-8C48C91A54C8}"/>
              </a:ext>
            </a:extLst>
          </p:cNvPr>
          <p:cNvPicPr>
            <a:picLocks noGrp="1" noChangeAspect="1" noChangeArrowheads="1"/>
          </p:cNvPicPr>
          <p:nvPr>
            <p:ph type="pic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" t="702" r="-31" b="18559"/>
          <a:stretch>
            <a:fillRect/>
          </a:stretch>
        </p:blipFill>
        <p:spPr>
          <a:xfrm>
            <a:off x="4503738" y="700088"/>
            <a:ext cx="4013200" cy="4873625"/>
          </a:xfr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CB0A54-A0B0-3340-997C-06327F469874}"/>
              </a:ext>
            </a:extLst>
          </p:cNvPr>
          <p:cNvCxnSpPr/>
          <p:nvPr/>
        </p:nvCxnSpPr>
        <p:spPr>
          <a:xfrm>
            <a:off x="733425" y="457200"/>
            <a:ext cx="2759075" cy="0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9" name="TextBox 1">
            <a:extLst>
              <a:ext uri="{FF2B5EF4-FFF2-40B4-BE49-F238E27FC236}">
                <a16:creationId xmlns:a16="http://schemas.microsoft.com/office/drawing/2014/main" id="{58985985-44E5-1949-8136-4B621CC71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425" y="5918200"/>
            <a:ext cx="41465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r"/>
            <a:r>
              <a:rPr lang="en-US" altLang="en-US" sz="1600"/>
              <a:t>June 2019</a:t>
            </a:r>
            <a:br>
              <a:rPr lang="en-US" altLang="en-US" sz="1600"/>
            </a:br>
            <a:r>
              <a:rPr lang="en-US" altLang="en-US" sz="1600"/>
              <a:t>Eastpointe Michigan</a:t>
            </a:r>
            <a:br>
              <a:rPr lang="en-US" altLang="en-US" sz="1600"/>
            </a:br>
            <a:r>
              <a:rPr lang="en-US" altLang="en-US" sz="1600"/>
              <a:t>Oregon Voting Rights Act – school boards</a:t>
            </a:r>
            <a:endParaRPr lang="en-US" altLang="en-US"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>
            <a:extLst>
              <a:ext uri="{FF2B5EF4-FFF2-40B4-BE49-F238E27FC236}">
                <a16:creationId xmlns:a16="http://schemas.microsoft.com/office/drawing/2014/main" id="{1A5B78AB-B14C-2543-8E84-DC9F09534C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772025" y="557213"/>
            <a:ext cx="4371975" cy="13843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Possibilities</a:t>
            </a:r>
            <a:br>
              <a:rPr lang="en-US" altLang="en-US" sz="4400"/>
            </a:br>
            <a:r>
              <a:rPr lang="en-US" altLang="en-US" sz="2800"/>
              <a:t>for action</a:t>
            </a:r>
            <a:br>
              <a:rPr lang="en-US" altLang="en-US" sz="2800"/>
            </a:br>
            <a:r>
              <a:rPr lang="en-US" altLang="en-US" sz="2400"/>
              <a:t>Single or Multiple Winners</a:t>
            </a:r>
            <a:endParaRPr lang="en-US" altLang="en-US" sz="4400"/>
          </a:p>
        </p:txBody>
      </p:sp>
      <p:pic>
        <p:nvPicPr>
          <p:cNvPr id="27651" name="Picture Placeholder 5">
            <a:extLst>
              <a:ext uri="{FF2B5EF4-FFF2-40B4-BE49-F238E27FC236}">
                <a16:creationId xmlns:a16="http://schemas.microsoft.com/office/drawing/2014/main" id="{9E3B4A2F-DF43-0645-9FF7-A3CEFB27CF9E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3" t="-163" r="17419" b="163"/>
          <a:stretch>
            <a:fillRect/>
          </a:stretch>
        </p:blipFill>
        <p:spPr>
          <a:xfrm>
            <a:off x="5048250" y="1949450"/>
            <a:ext cx="3632200" cy="4411663"/>
          </a:xfrm>
        </p:spPr>
      </p:pic>
      <p:sp>
        <p:nvSpPr>
          <p:cNvPr id="27652" name="Text Placeholder 4">
            <a:extLst>
              <a:ext uri="{FF2B5EF4-FFF2-40B4-BE49-F238E27FC236}">
                <a16:creationId xmlns:a16="http://schemas.microsoft.com/office/drawing/2014/main" id="{C08BCBCB-CB44-224D-82A0-6DF8BB54870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12725" y="1616075"/>
            <a:ext cx="4610100" cy="4760913"/>
          </a:xfrm>
        </p:spPr>
        <p:txBody>
          <a:bodyPr/>
          <a:lstStyle/>
          <a:p>
            <a:pPr marL="342900" indent="-342900" eaLnBrk="1" hangingPunct="1"/>
            <a:r>
              <a:rPr lang="en-US" altLang="en-US" sz="2000"/>
              <a:t>Talk to local school board member about Oregon Voting Rights Act</a:t>
            </a:r>
          </a:p>
          <a:p>
            <a:pPr marL="342900" indent="-342900" eaLnBrk="1" hangingPunct="1"/>
            <a:r>
              <a:rPr lang="en-US" altLang="en-US" sz="2000"/>
              <a:t>Citizen Efforts – Initiative</a:t>
            </a:r>
          </a:p>
          <a:p>
            <a:pPr marL="342900" indent="-342900" eaLnBrk="1" hangingPunct="1"/>
            <a:r>
              <a:rPr lang="en-US" altLang="en-US" sz="2000"/>
              <a:t>Work with Local Officials for Referral to ballot</a:t>
            </a:r>
          </a:p>
          <a:p>
            <a:pPr marL="342900" indent="-342900" eaLnBrk="1" hangingPunct="1"/>
            <a:r>
              <a:rPr lang="en-US" altLang="en-US" sz="2000"/>
              <a:t>Text the name “RCV” to 52886 and then click link – to ask Oregon Congressperson to co-sponsor federal RCV Act introduced</a:t>
            </a:r>
          </a:p>
          <a:p>
            <a:pPr marL="342900" indent="-342900" eaLnBrk="1" hangingPunct="1"/>
            <a:r>
              <a:rPr lang="en-US" altLang="en-US" sz="2000"/>
              <a:t>Talk to friends, family, clubs, neighbors, organizations to educate them about better ways of voting</a:t>
            </a:r>
            <a:br>
              <a:rPr lang="en-US" altLang="en-US" sz="2400"/>
            </a:br>
            <a:endParaRPr lang="en-US" altLang="en-US" sz="2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34A757-C33C-F24F-943B-B0E09611EC59}"/>
              </a:ext>
            </a:extLst>
          </p:cNvPr>
          <p:cNvCxnSpPr/>
          <p:nvPr/>
        </p:nvCxnSpPr>
        <p:spPr>
          <a:xfrm>
            <a:off x="792163" y="376238"/>
            <a:ext cx="2759075" cy="0"/>
          </a:xfrm>
          <a:prstGeom prst="line">
            <a:avLst/>
          </a:prstGeom>
          <a:ln>
            <a:solidFill>
              <a:srgbClr val="BCB2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4FC4704-5B46-5A4C-90CA-284C125ACD4E}"/>
              </a:ext>
            </a:extLst>
          </p:cNvPr>
          <p:cNvSpPr txBox="1"/>
          <p:nvPr/>
        </p:nvSpPr>
        <p:spPr>
          <a:xfrm>
            <a:off x="244323" y="749050"/>
            <a:ext cx="393937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strike="sngStrike" dirty="0"/>
              <a:t>Local Options Bill (like CA)</a:t>
            </a:r>
            <a:br>
              <a:rPr lang="en-US" sz="2000" strike="sngStrike" dirty="0"/>
            </a:br>
            <a:r>
              <a:rPr lang="en-US" sz="2000" dirty="0"/>
              <a:t>??  Not needed in Oregon</a:t>
            </a:r>
            <a:r>
              <a:rPr lang="en-US" sz="2000" strike="sngStrike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116F924A-6FF5-5B4C-820E-576A7678F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251450"/>
            <a:ext cx="18288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C:\Users\Barbara Klein\AppData\Local\Microsoft\Windows\INetCache\IE\6SQYNK6O\Stop-Signs[1].jpg">
            <a:extLst>
              <a:ext uri="{FF2B5EF4-FFF2-40B4-BE49-F238E27FC236}">
                <a16:creationId xmlns:a16="http://schemas.microsoft.com/office/drawing/2014/main" id="{E08C5705-C938-8D44-A825-9683DA2C3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44525"/>
            <a:ext cx="36449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Placeholder 2">
            <a:extLst>
              <a:ext uri="{FF2B5EF4-FFF2-40B4-BE49-F238E27FC236}">
                <a16:creationId xmlns:a16="http://schemas.microsoft.com/office/drawing/2014/main" id="{9E22BB88-2A62-CE41-A4E7-D99A4F0162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06863" y="666750"/>
            <a:ext cx="4398962" cy="2251075"/>
          </a:xfrm>
        </p:spPr>
        <p:txBody>
          <a:bodyPr/>
          <a:lstStyle/>
          <a:p>
            <a:pPr algn="ctr"/>
            <a:r>
              <a:rPr lang="en-US" altLang="en-US" sz="4800"/>
              <a:t>Q &amp; A</a:t>
            </a:r>
          </a:p>
          <a:p>
            <a:pPr algn="ctr"/>
            <a:r>
              <a:rPr lang="en-US" altLang="en-US" sz="4800"/>
              <a:t>DISCUSSION</a:t>
            </a:r>
            <a:br>
              <a:rPr lang="en-US" altLang="en-US" sz="4800"/>
            </a:br>
            <a:r>
              <a:rPr lang="en-US" altLang="en-US" sz="3200"/>
              <a:t>RCV for single or multiple winners</a:t>
            </a:r>
            <a:endParaRPr lang="en-US" altLang="en-US" sz="4800"/>
          </a:p>
          <a:p>
            <a:endParaRPr lang="en-US" altLang="en-US"/>
          </a:p>
        </p:txBody>
      </p:sp>
      <p:sp>
        <p:nvSpPr>
          <p:cNvPr id="28677" name="Title 1">
            <a:extLst>
              <a:ext uri="{FF2B5EF4-FFF2-40B4-BE49-F238E27FC236}">
                <a16:creationId xmlns:a16="http://schemas.microsoft.com/office/drawing/2014/main" id="{85063AF1-5426-8140-A02B-97F97C8E1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1675" y="3173413"/>
            <a:ext cx="5670550" cy="1120775"/>
          </a:xfrm>
        </p:spPr>
        <p:txBody>
          <a:bodyPr/>
          <a:lstStyle/>
          <a:p>
            <a:pPr eaLnBrk="1" hangingPunct="1"/>
            <a:r>
              <a:rPr lang="en-US" altLang="en-US" sz="12500"/>
              <a:t>“</a:t>
            </a:r>
          </a:p>
        </p:txBody>
      </p:sp>
      <p:sp>
        <p:nvSpPr>
          <p:cNvPr id="28678" name="Rectangle 1">
            <a:extLst>
              <a:ext uri="{FF2B5EF4-FFF2-40B4-BE49-F238E27FC236}">
                <a16:creationId xmlns:a16="http://schemas.microsoft.com/office/drawing/2014/main" id="{929E9EE6-CD74-A74C-8ADE-BAE542A78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725" y="3298825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/>
              <a:t>"The case for proportional representation is fundamentally the same as that for </a:t>
            </a:r>
            <a:br>
              <a:rPr lang="en-US" altLang="en-US"/>
            </a:br>
            <a:r>
              <a:rPr lang="en-US" altLang="en-US"/>
              <a:t>representative democracy. </a:t>
            </a:r>
            <a:br>
              <a:rPr lang="en-US" altLang="en-US"/>
            </a:br>
            <a:r>
              <a:rPr lang="en-US" altLang="en-US"/>
              <a:t>Only if an assembly represents the full diversity of opinion within a nation </a:t>
            </a:r>
            <a:br>
              <a:rPr lang="en-US" altLang="en-US"/>
            </a:br>
            <a:r>
              <a:rPr lang="en-US" altLang="en-US"/>
              <a:t>can its decisions be regarded as the decisions of the nation itself. </a:t>
            </a:r>
            <a:endParaRPr lang="en-US" altLang="en-US">
              <a:solidFill>
                <a:srgbClr val="FF0000"/>
              </a:solidFill>
            </a:endParaRPr>
          </a:p>
          <a:p>
            <a:endParaRPr lang="en-US" altLang="en-US"/>
          </a:p>
        </p:txBody>
      </p:sp>
      <p:sp>
        <p:nvSpPr>
          <p:cNvPr id="28679" name="Text Placeholder 3">
            <a:extLst>
              <a:ext uri="{FF2B5EF4-FFF2-40B4-BE49-F238E27FC236}">
                <a16:creationId xmlns:a16="http://schemas.microsoft.com/office/drawing/2014/main" id="{73777A40-6A27-8846-B4A3-E21674D439FB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1482725" y="5476875"/>
            <a:ext cx="3462338" cy="322263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 Black" panose="020B0604020202020204" pitchFamily="34" charset="0"/>
                <a:ea typeface="Arial Black" panose="020B0604020202020204" pitchFamily="34" charset="0"/>
                <a:cs typeface="Arial Black" panose="020B0604020202020204" pitchFamily="34" charset="0"/>
              </a:rPr>
              <a:t>-- Encyclopedia Britannica</a:t>
            </a:r>
          </a:p>
        </p:txBody>
      </p:sp>
      <p:sp>
        <p:nvSpPr>
          <p:cNvPr id="28680" name="Rectangle 1">
            <a:extLst>
              <a:ext uri="{FF2B5EF4-FFF2-40B4-BE49-F238E27FC236}">
                <a16:creationId xmlns:a16="http://schemas.microsoft.com/office/drawing/2014/main" id="{251F94FC-3EE9-7F4E-B7BF-0965F0D48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527550"/>
            <a:ext cx="8413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sz="12500">
                <a:solidFill>
                  <a:srgbClr val="FF0000"/>
                </a:solidFill>
              </a:rPr>
              <a:t>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WV Theme Colors 1">
      <a:dk1>
        <a:srgbClr val="323232"/>
      </a:dk1>
      <a:lt1>
        <a:srgbClr val="FFFFFF"/>
      </a:lt1>
      <a:dk2>
        <a:srgbClr val="005498"/>
      </a:dk2>
      <a:lt2>
        <a:srgbClr val="F7F6F4"/>
      </a:lt2>
      <a:accent1>
        <a:srgbClr val="D51F3B"/>
      </a:accent1>
      <a:accent2>
        <a:srgbClr val="005498"/>
      </a:accent2>
      <a:accent3>
        <a:srgbClr val="7D7667"/>
      </a:accent3>
      <a:accent4>
        <a:srgbClr val="BBB19F"/>
      </a:accent4>
      <a:accent5>
        <a:srgbClr val="D51F3B"/>
      </a:accent5>
      <a:accent6>
        <a:srgbClr val="005498"/>
      </a:accent6>
      <a:hlink>
        <a:srgbClr val="005498"/>
      </a:hlink>
      <a:folHlink>
        <a:srgbClr val="7D7667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WV Theme Colors 1">
    <a:dk1>
      <a:srgbClr val="323232"/>
    </a:dk1>
    <a:lt1>
      <a:srgbClr val="FFFFFF"/>
    </a:lt1>
    <a:dk2>
      <a:srgbClr val="005498"/>
    </a:dk2>
    <a:lt2>
      <a:srgbClr val="F7F6F4"/>
    </a:lt2>
    <a:accent1>
      <a:srgbClr val="D51F3B"/>
    </a:accent1>
    <a:accent2>
      <a:srgbClr val="005498"/>
    </a:accent2>
    <a:accent3>
      <a:srgbClr val="7D7667"/>
    </a:accent3>
    <a:accent4>
      <a:srgbClr val="BBB19F"/>
    </a:accent4>
    <a:accent5>
      <a:srgbClr val="D51F3B"/>
    </a:accent5>
    <a:accent6>
      <a:srgbClr val="005498"/>
    </a:accent6>
    <a:hlink>
      <a:srgbClr val="005498"/>
    </a:hlink>
    <a:folHlink>
      <a:srgbClr val="7D766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828</Words>
  <Application>Microsoft Macintosh PowerPoint</Application>
  <PresentationFormat>On-screen Show (4:3)</PresentationFormat>
  <Paragraphs>117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Georgia</vt:lpstr>
      <vt:lpstr>Arial</vt:lpstr>
      <vt:lpstr>Calibri</vt:lpstr>
      <vt:lpstr>Arial Black</vt:lpstr>
      <vt:lpstr>Jokerman</vt:lpstr>
      <vt:lpstr>Comic Sans MS</vt:lpstr>
      <vt:lpstr>Microsoft Sans Serif</vt:lpstr>
      <vt:lpstr>Times New Roman</vt:lpstr>
      <vt:lpstr>Cooper Black</vt:lpstr>
      <vt:lpstr>Office Theme</vt:lpstr>
      <vt:lpstr>Ranked  Choice  Voting</vt:lpstr>
      <vt:lpstr>Determining an Election Winner</vt:lpstr>
      <vt:lpstr>Scary Math</vt:lpstr>
      <vt:lpstr>PowerPoint Presentation</vt:lpstr>
      <vt:lpstr>Ranked Choice Voting  (for a single winner)   Power of the Back-Up Vote</vt:lpstr>
      <vt:lpstr>Online Election</vt:lpstr>
      <vt:lpstr>Single and Multiple Winners</vt:lpstr>
      <vt:lpstr>Representing Voting in AT LARGE (multi winner) Elections</vt:lpstr>
      <vt:lpstr>PowerPoint Presentation</vt:lpstr>
      <vt:lpstr>PowerPoint Presentation</vt:lpstr>
      <vt:lpstr>Scary Math</vt:lpstr>
      <vt:lpstr>Suffragist &amp; founder of LWV</vt:lpstr>
      <vt:lpstr>Voting is People Power</vt:lpstr>
      <vt:lpstr>Possibilities for action Single or Multiple Winners</vt:lpstr>
      <vt:lpstr>“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Example Lorem Ipusum Dolor Set</dc:title>
  <dc:creator>Kayla Vix</dc:creator>
  <cp:lastModifiedBy>Robin Wisdom</cp:lastModifiedBy>
  <cp:revision>64</cp:revision>
  <dcterms:modified xsi:type="dcterms:W3CDTF">2020-01-23T18:33:03Z</dcterms:modified>
</cp:coreProperties>
</file>